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11"/>
  </p:notesMasterIdLst>
  <p:sldIdLst>
    <p:sldId id="256" r:id="rId3"/>
    <p:sldId id="258" r:id="rId4"/>
    <p:sldId id="260" r:id="rId5"/>
    <p:sldId id="263" r:id="rId6"/>
    <p:sldId id="264" r:id="rId7"/>
    <p:sldId id="267" r:id="rId8"/>
    <p:sldId id="265" r:id="rId9"/>
    <p:sldId id="261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6894"/>
    <a:srgbClr val="0E4C73"/>
    <a:srgbClr val="1B567B"/>
    <a:srgbClr val="092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714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e1181212f5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e1181212f5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1181212f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e1181212f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1181212f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e1181212f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9315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1181212f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e1181212f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0016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1181212f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e1181212f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6240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1181212f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e1181212f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8576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1915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CE8AC6-D23C-4F32-22CB-CAE806A70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077A4D-4357-B05E-60DA-5FE4D32D69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2BA82C-D61A-A65F-DCF8-A6E7CA09A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A14D114-B5E7-E641-291F-4842FF3F2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5B95E9-629E-E103-3D3E-2E41AAEC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8671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C5C38B-DFB8-5A2A-F99E-BFF854ADC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F0C114-7D8A-4BD3-B130-30C867213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BB1F962-D3E2-E6BD-5286-5F3AF639B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7BA369-5C80-9431-918E-7313041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8B07A25-6D93-875F-BE5C-F9C14436E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2016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DE1A6E-CD0D-4FEC-49C3-D9A9C1A88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1576187-B058-ED40-7510-51C7F332F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73E5F7E-A65D-BC5C-1FE2-8E1C5DCB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80F7C9-408B-BD61-714D-9F25A4AEB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D4CD70B-A8E0-8759-3218-A76D5E52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2471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2BD7C5-FC78-18C5-CE27-0DECF8053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AE75E0-DF7C-9C8F-24BA-293239FC9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02DF657-321D-DE32-F244-3EA36D4263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5A43DCD-B0EB-697C-2F66-AC1EFCB5A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2BEFDCB-500E-B6A3-1AF1-50F23A72F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07407AB-7336-ADEC-FEAF-C2B8BAF2B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7655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7B81FB-9E17-5A26-3105-149630B47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6A6CBFE-8925-9704-1730-89A07C2EA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1C9013F-592B-F45E-A522-6862EA152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F1EEAC5-6C88-97DF-D1D2-93977F9FC6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B3145E-60FC-EB86-700D-6E74ABC4EC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16782BF9-F34B-5564-E219-D48A8820C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2168028-587B-21DA-5517-B9619F68F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F6214FD-F14A-0212-89A3-576F9E7B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1969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98627C-59C2-B0C5-193E-FB037780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2FC4B04-93ED-148B-CB47-0E35233FF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4862D09-8F32-670A-7064-F9BF5539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880F7DA-53EE-679A-A222-A50F6BA0F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8996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2FB24ADD-1FAE-2090-A3BE-3CADD2557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55C709E-CB83-CAC1-61D0-F56B825D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CE0B372-8664-BCB1-B1E0-3682925A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455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B6B151-DC11-0AFB-3927-2F9ABA31C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D9AC961A-3732-2512-4AA2-49168BB255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1150" y="1192213"/>
            <a:ext cx="8521700" cy="32131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1135432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649841-A0C2-000A-C93A-219F3C4CF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60A24A-1AAD-268A-9D42-C27A2CD0B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6EE7133-D6B1-2E75-2547-7EA5427C26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ED07E7A-80E5-C927-D15C-243698AE1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B4BB9EA-88F3-BA62-FC2C-846A98F79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AB07A4C-E5EB-9DB1-872B-C5D774A1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3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9C12B4-9913-751E-FA31-6014B2A7D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3BFD8CBB-4A8D-416E-4908-5BFBF01406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CBE4668-66C1-B20D-ECC2-33ECF42AC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37A2E2E-D0FC-A78A-85EA-DE3949D62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1222021-9CA7-CBC3-A312-F354CED0F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E5A2047-7811-2403-0C67-3EA6960A1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1846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50B86B-9C1D-C759-3235-07DACBE8D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0266129-97AB-0753-DDD1-C9C9438988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021FB0-55A4-5FAC-1437-D5202EC90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65C2329-A733-B52D-F95A-2A9D748DC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12879BA-E80B-A6F0-B66F-CC619CB87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2750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2BCE9C-2A74-180B-F09C-831847D889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4C22A0C-AE20-114A-95AD-54456CCE93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BC1A92-126E-76B6-8A79-100C887D1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CFC05F-5BAC-3243-544D-9A988068D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7F4CC0E-93E1-0B40-582D-4A555A8F0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2582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7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2495A84-C7B0-E074-75FF-4EFFF9539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63FB98A-F236-C7CC-A983-7A35A8D551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A3BA893-5B64-14EE-E6E9-59BF4080B8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E38AC-E70D-444E-976D-C5C59C0A0F60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4CA22AA-CC78-2018-4690-383E96A56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444957B-7C53-E313-3256-D1CD3538A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014D9-09AA-45BE-98DB-E1EA2DD7AA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251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A28330EB-BFE6-BFC9-B4EF-07DFB08C0940}"/>
              </a:ext>
            </a:extLst>
          </p:cNvPr>
          <p:cNvSpPr txBox="1"/>
          <p:nvPr/>
        </p:nvSpPr>
        <p:spPr>
          <a:xfrm>
            <a:off x="589810" y="1881405"/>
            <a:ext cx="43562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Projeto Segmentação EFPC </a:t>
            </a:r>
          </a:p>
          <a:p>
            <a:endParaRPr lang="pt-BR" sz="3200" b="1" dirty="0">
              <a:solidFill>
                <a:srgbClr val="092F47"/>
              </a:solidFill>
              <a:latin typeface="Source Sans Pro" panose="020B0503030403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9E75BE4-4998-ADC8-F28F-D7A82D51585B}"/>
              </a:ext>
            </a:extLst>
          </p:cNvPr>
          <p:cNvSpPr txBox="1"/>
          <p:nvPr/>
        </p:nvSpPr>
        <p:spPr>
          <a:xfrm>
            <a:off x="666010" y="3006529"/>
            <a:ext cx="276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>
                <a:solidFill>
                  <a:srgbClr val="0E4C73"/>
                </a:solidFill>
                <a:latin typeface="Source Sans Pro" panose="020B0503030403020204" pitchFamily="34" charset="0"/>
              </a:rPr>
              <a:t>Julho/2023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1BAB5BD6-C545-5098-68BC-DC21D5F2E88F}"/>
              </a:ext>
            </a:extLst>
          </p:cNvPr>
          <p:cNvSpPr txBox="1">
            <a:spLocks/>
          </p:cNvSpPr>
          <p:nvPr/>
        </p:nvSpPr>
        <p:spPr>
          <a:xfrm>
            <a:off x="527917" y="626298"/>
            <a:ext cx="8560904" cy="251892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pt-BR" dirty="0"/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</a:rPr>
              <a:t>Modelo Atual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</a:rPr>
              <a:t>Modelos BACEN e SUSEP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</a:rPr>
              <a:t>Novo Modelo PREVIC</a:t>
            </a:r>
          </a:p>
          <a:p>
            <a:pPr lvl="1"/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4B025AA9-68FA-EFDB-417E-0513391AB795}"/>
              </a:ext>
            </a:extLst>
          </p:cNvPr>
          <p:cNvSpPr txBox="1"/>
          <p:nvPr/>
        </p:nvSpPr>
        <p:spPr>
          <a:xfrm>
            <a:off x="630569" y="614760"/>
            <a:ext cx="804046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AutoNum type="arabicPeriod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</a:rPr>
              <a:t>Modelo Atual</a:t>
            </a:r>
          </a:p>
          <a:p>
            <a:pPr marL="457200" lvl="1"/>
            <a:endParaRPr lang="pt-B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ESI e não-ESI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Resolução </a:t>
            </a:r>
            <a:r>
              <a:rPr lang="pt-BR" sz="2000" dirty="0" err="1">
                <a:solidFill>
                  <a:schemeClr val="accent5">
                    <a:lumMod val="50000"/>
                  </a:schemeClr>
                </a:solidFill>
              </a:rPr>
              <a:t>Previc</a:t>
            </a: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sz="2000" dirty="0" smtClean="0">
                <a:solidFill>
                  <a:schemeClr val="accent5">
                    <a:lumMod val="50000"/>
                  </a:schemeClr>
                </a:solidFill>
              </a:rPr>
              <a:t>nº. 04/2021</a:t>
            </a:r>
            <a:endParaRPr lang="pt-BR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ESI: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EFPC com PM &gt; 1% das PM do Sistema; ou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EFPC (de servidores) com PM &gt; 5% das PM das EFPC de servidores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Em 2023, são 18 ESI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ECAB0E3-CA2E-527C-5680-19EDE2753570}"/>
              </a:ext>
            </a:extLst>
          </p:cNvPr>
          <p:cNvSpPr txBox="1"/>
          <p:nvPr/>
        </p:nvSpPr>
        <p:spPr>
          <a:xfrm>
            <a:off x="157602" y="496518"/>
            <a:ext cx="1043429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2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</a:rPr>
              <a:t>Modelos BACEN e SUSEP</a:t>
            </a:r>
          </a:p>
          <a:p>
            <a:endParaRPr lang="pt-B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Modelo BACEN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Resolução BACEN n. 4553/2017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5 segmentos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Critério de Porte apenas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Modelo SUSEP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Resolução CNSP n. 388/2020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4 segmentos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Critério de Porte e Fluxo de Prêmios (similar a fluxo </a:t>
            </a:r>
            <a:r>
              <a:rPr lang="pt-BR" sz="2000" dirty="0" err="1">
                <a:solidFill>
                  <a:schemeClr val="accent5">
                    <a:lumMod val="50000"/>
                  </a:schemeClr>
                </a:solidFill>
              </a:rPr>
              <a:t>previdencial</a:t>
            </a: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6719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22F83A3-BBAB-EA39-4B0E-E34795E98D33}"/>
              </a:ext>
            </a:extLst>
          </p:cNvPr>
          <p:cNvSpPr txBox="1"/>
          <p:nvPr/>
        </p:nvSpPr>
        <p:spPr>
          <a:xfrm>
            <a:off x="368860" y="155484"/>
            <a:ext cx="80936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3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</a:rPr>
              <a:t>Novo Modelo PREVIC</a:t>
            </a:r>
          </a:p>
          <a:p>
            <a:endParaRPr lang="pt-B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4 Segmentos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Matriz de Porte x Complexidade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Porte: 1 a 4 com base nas PM da EFPC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Complexidade: 1 a 4 com base em 5 quesitos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A4143FF9-FB6D-08E4-EBE7-80D40E13A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052012"/>
              </p:ext>
            </p:extLst>
          </p:nvPr>
        </p:nvGraphicFramePr>
        <p:xfrm>
          <a:off x="1820917" y="2304719"/>
          <a:ext cx="4734042" cy="2156921"/>
        </p:xfrm>
        <a:graphic>
          <a:graphicData uri="http://schemas.openxmlformats.org/drawingml/2006/table">
            <a:tbl>
              <a:tblPr/>
              <a:tblGrid>
                <a:gridCol w="598435">
                  <a:extLst>
                    <a:ext uri="{9D8B030D-6E8A-4147-A177-3AD203B41FA5}">
                      <a16:colId xmlns:a16="http://schemas.microsoft.com/office/drawing/2014/main" val="758461438"/>
                    </a:ext>
                  </a:extLst>
                </a:gridCol>
                <a:gridCol w="1025887">
                  <a:extLst>
                    <a:ext uri="{9D8B030D-6E8A-4147-A177-3AD203B41FA5}">
                      <a16:colId xmlns:a16="http://schemas.microsoft.com/office/drawing/2014/main" val="2850036727"/>
                    </a:ext>
                  </a:extLst>
                </a:gridCol>
                <a:gridCol w="1025887">
                  <a:extLst>
                    <a:ext uri="{9D8B030D-6E8A-4147-A177-3AD203B41FA5}">
                      <a16:colId xmlns:a16="http://schemas.microsoft.com/office/drawing/2014/main" val="1059909193"/>
                    </a:ext>
                  </a:extLst>
                </a:gridCol>
                <a:gridCol w="1057946">
                  <a:extLst>
                    <a:ext uri="{9D8B030D-6E8A-4147-A177-3AD203B41FA5}">
                      <a16:colId xmlns:a16="http://schemas.microsoft.com/office/drawing/2014/main" val="1570854264"/>
                    </a:ext>
                  </a:extLst>
                </a:gridCol>
                <a:gridCol w="1025887">
                  <a:extLst>
                    <a:ext uri="{9D8B030D-6E8A-4147-A177-3AD203B41FA5}">
                      <a16:colId xmlns:a16="http://schemas.microsoft.com/office/drawing/2014/main" val="3048662034"/>
                    </a:ext>
                  </a:extLst>
                </a:gridCol>
              </a:tblGrid>
              <a:tr h="669386">
                <a:tc>
                  <a:txBody>
                    <a:bodyPr/>
                    <a:lstStyle/>
                    <a:p>
                      <a:pPr algn="l" fontAlgn="b"/>
                      <a:endParaRPr lang="pt-BR" sz="36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effectLst/>
                          <a:latin typeface="Tahoma" panose="020B0604030504040204" pitchFamily="34" charset="0"/>
                        </a:rPr>
                        <a:t>Matriz de Porte e Complexidade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203123"/>
                  </a:ext>
                </a:extLst>
              </a:tr>
              <a:tr h="29750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effectLst/>
                          <a:latin typeface="Calibri" panose="020F0502020204030204" pitchFamily="34" charset="0"/>
                        </a:rPr>
                        <a:t>Porte</a:t>
                      </a:r>
                      <a:endParaRPr lang="pt-BR" sz="1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wordArt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S2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735915"/>
                  </a:ext>
                </a:extLst>
              </a:tr>
              <a:tr h="29750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8583512"/>
                  </a:ext>
                </a:extLst>
              </a:tr>
              <a:tr h="29750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326239"/>
                  </a:ext>
                </a:extLst>
              </a:tr>
              <a:tr h="29750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548329"/>
                  </a:ext>
                </a:extLst>
              </a:tr>
              <a:tr h="297507">
                <a:tc vMerge="1"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effectLst/>
                          <a:latin typeface="Calibri" panose="020F0502020204030204" pitchFamily="34" charset="0"/>
                        </a:rPr>
                        <a:t>Complexidade</a:t>
                      </a:r>
                      <a:r>
                        <a:rPr lang="pt-BR" sz="16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42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53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F3EF3E3-941C-C499-FEC1-44841CD8D883}"/>
              </a:ext>
            </a:extLst>
          </p:cNvPr>
          <p:cNvSpPr txBox="1"/>
          <p:nvPr/>
        </p:nvSpPr>
        <p:spPr>
          <a:xfrm>
            <a:off x="286031" y="498823"/>
            <a:ext cx="1043429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50000"/>
                  </a:schemeClr>
                </a:solidFill>
              </a:rPr>
              <a:t>3. Novo Modelo PREVIC</a:t>
            </a:r>
          </a:p>
          <a:p>
            <a:endParaRPr lang="pt-B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Porte: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4 para EFPC de maior PM e 1 para de menor PM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Complexidade: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Média Ponderada de 5 critérios: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pt-BR" sz="2000" dirty="0" err="1">
                <a:solidFill>
                  <a:schemeClr val="accent5">
                    <a:lumMod val="50000"/>
                  </a:schemeClr>
                </a:solidFill>
              </a:rPr>
              <a:t>Qtde</a:t>
            </a: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 de População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pt-BR" sz="2000" dirty="0" err="1">
                <a:solidFill>
                  <a:schemeClr val="accent5">
                    <a:lumMod val="50000"/>
                  </a:schemeClr>
                </a:solidFill>
              </a:rPr>
              <a:t>Qtde</a:t>
            </a: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 de Patrocinadores 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Pluralidade e quantidade de PB 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Exigível Contingencial / Ativo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Fluxo </a:t>
            </a:r>
            <a:r>
              <a:rPr lang="pt-BR" sz="2000" dirty="0" err="1">
                <a:solidFill>
                  <a:schemeClr val="accent5">
                    <a:lumMod val="50000"/>
                  </a:schemeClr>
                </a:solidFill>
              </a:rPr>
              <a:t>Previdencial</a:t>
            </a: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 (Contribuições + Benefícios)</a:t>
            </a:r>
          </a:p>
        </p:txBody>
      </p:sp>
    </p:spTree>
    <p:extLst>
      <p:ext uri="{BB962C8B-B14F-4D97-AF65-F5344CB8AC3E}">
        <p14:creationId xmlns:p14="http://schemas.microsoft.com/office/powerpoint/2010/main" val="455033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99B6A726-A95B-45E4-33F3-A75848E1FB0C}"/>
              </a:ext>
            </a:extLst>
          </p:cNvPr>
          <p:cNvSpPr txBox="1"/>
          <p:nvPr/>
        </p:nvSpPr>
        <p:spPr>
          <a:xfrm>
            <a:off x="215086" y="167262"/>
            <a:ext cx="104342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50000"/>
                  </a:schemeClr>
                </a:solidFill>
              </a:rPr>
              <a:t>3. Novo Modelo PREVIC</a:t>
            </a:r>
          </a:p>
          <a:p>
            <a:endParaRPr lang="pt-BR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Definição do Segmento: Porte (1 a 4) + Complexidade (1 a 4)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S1: maior que 7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S2: maior que 5 e menor igual a 7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S3: maior que 3 e menor igual a 5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5">
                    <a:lumMod val="50000"/>
                  </a:schemeClr>
                </a:solidFill>
              </a:rPr>
              <a:t>S4: menor igual a 3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pt-BR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1A1494C7-8745-B19D-C765-7E22525EC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451818"/>
              </p:ext>
            </p:extLst>
          </p:nvPr>
        </p:nvGraphicFramePr>
        <p:xfrm>
          <a:off x="1813034" y="2428780"/>
          <a:ext cx="4918841" cy="2067618"/>
        </p:xfrm>
        <a:graphic>
          <a:graphicData uri="http://schemas.openxmlformats.org/drawingml/2006/table">
            <a:tbl>
              <a:tblPr/>
              <a:tblGrid>
                <a:gridCol w="621795">
                  <a:extLst>
                    <a:ext uri="{9D8B030D-6E8A-4147-A177-3AD203B41FA5}">
                      <a16:colId xmlns:a16="http://schemas.microsoft.com/office/drawing/2014/main" val="2788886394"/>
                    </a:ext>
                  </a:extLst>
                </a:gridCol>
                <a:gridCol w="1065934">
                  <a:extLst>
                    <a:ext uri="{9D8B030D-6E8A-4147-A177-3AD203B41FA5}">
                      <a16:colId xmlns:a16="http://schemas.microsoft.com/office/drawing/2014/main" val="202483241"/>
                    </a:ext>
                  </a:extLst>
                </a:gridCol>
                <a:gridCol w="1065934">
                  <a:extLst>
                    <a:ext uri="{9D8B030D-6E8A-4147-A177-3AD203B41FA5}">
                      <a16:colId xmlns:a16="http://schemas.microsoft.com/office/drawing/2014/main" val="3740351300"/>
                    </a:ext>
                  </a:extLst>
                </a:gridCol>
                <a:gridCol w="1099244">
                  <a:extLst>
                    <a:ext uri="{9D8B030D-6E8A-4147-A177-3AD203B41FA5}">
                      <a16:colId xmlns:a16="http://schemas.microsoft.com/office/drawing/2014/main" val="738507989"/>
                    </a:ext>
                  </a:extLst>
                </a:gridCol>
                <a:gridCol w="1065934">
                  <a:extLst>
                    <a:ext uri="{9D8B030D-6E8A-4147-A177-3AD203B41FA5}">
                      <a16:colId xmlns:a16="http://schemas.microsoft.com/office/drawing/2014/main" val="1045652720"/>
                    </a:ext>
                  </a:extLst>
                </a:gridCol>
              </a:tblGrid>
              <a:tr h="591230">
                <a:tc>
                  <a:txBody>
                    <a:bodyPr/>
                    <a:lstStyle/>
                    <a:p>
                      <a:pPr algn="l" fontAlgn="b"/>
                      <a:endParaRPr lang="pt-BR" sz="3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effectLst/>
                          <a:latin typeface="Tahoma" panose="020B0604030504040204" pitchFamily="34" charset="0"/>
                        </a:rPr>
                        <a:t>Matriz de Porte e Complexidade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073085"/>
                  </a:ext>
                </a:extLst>
              </a:tr>
              <a:tr h="28425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effectLst/>
                          <a:latin typeface="Calibri" panose="020F0502020204030204" pitchFamily="34" charset="0"/>
                        </a:rPr>
                        <a:t>Porte</a:t>
                      </a:r>
                      <a:endParaRPr lang="pt-BR" sz="2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wordArt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8645411"/>
                  </a:ext>
                </a:extLst>
              </a:tr>
              <a:tr h="28425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106893"/>
                  </a:ext>
                </a:extLst>
              </a:tr>
              <a:tr h="28425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809244"/>
                  </a:ext>
                </a:extLst>
              </a:tr>
              <a:tr h="28425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8233"/>
                  </a:ext>
                </a:extLst>
              </a:tr>
              <a:tr h="339380">
                <a:tc vMerge="1"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effectLst/>
                          <a:latin typeface="Calibri" panose="020F0502020204030204" pitchFamily="34" charset="0"/>
                        </a:rPr>
                        <a:t>Complexidade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740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709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A28330EB-BFE6-BFC9-B4EF-07DFB08C0940}"/>
              </a:ext>
            </a:extLst>
          </p:cNvPr>
          <p:cNvSpPr txBox="1"/>
          <p:nvPr/>
        </p:nvSpPr>
        <p:spPr>
          <a:xfrm>
            <a:off x="492828" y="2091674"/>
            <a:ext cx="4079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092F47"/>
                </a:solidFill>
                <a:latin typeface="Source Sans Pro" panose="020B0503030403020204" pitchFamily="34" charset="0"/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156876065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279</Words>
  <Application>Microsoft Office PowerPoint</Application>
  <PresentationFormat>Apresentação na tela (16:9)</PresentationFormat>
  <Paragraphs>87</Paragraphs>
  <Slides>8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Source Sans Pro</vt:lpstr>
      <vt:lpstr>Tahoma</vt:lpstr>
      <vt:lpstr>Simple Light</vt:lpstr>
      <vt:lpstr>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Maurelio Coelho Barbosa - PREVICDF</cp:lastModifiedBy>
  <cp:revision>22</cp:revision>
  <dcterms:modified xsi:type="dcterms:W3CDTF">2023-08-10T14:47:20Z</dcterms:modified>
</cp:coreProperties>
</file>